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Cormorant Garamond SemiBold"/>
      <p:regular r:id="rId41"/>
      <p:bold r:id="rId42"/>
      <p:italic r:id="rId43"/>
      <p:boldItalic r:id="rId44"/>
    </p:embeddedFont>
    <p:embeddedFont>
      <p:font typeface="Cormorant Garamond"/>
      <p:regular r:id="rId45"/>
      <p:bold r:id="rId46"/>
      <p:italic r:id="rId47"/>
      <p:boldItalic r:id="rId48"/>
    </p:embeddedFont>
    <p:embeddedFont>
      <p:font typeface="Cormorant Garamond Medium"/>
      <p:regular r:id="rId49"/>
      <p:bold r:id="rId50"/>
      <p:italic r:id="rId51"/>
      <p:boldItalic r:id="rId52"/>
    </p:embeddedFont>
    <p:embeddedFont>
      <p:font typeface="Open Sans Light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CormorantGaramondSemiBold-bold.fntdata"/><Relationship Id="rId41" Type="http://schemas.openxmlformats.org/officeDocument/2006/relationships/font" Target="fonts/CormorantGaramondSemiBold-regular.fntdata"/><Relationship Id="rId44" Type="http://schemas.openxmlformats.org/officeDocument/2006/relationships/font" Target="fonts/CormorantGaramondSemiBold-boldItalic.fntdata"/><Relationship Id="rId43" Type="http://schemas.openxmlformats.org/officeDocument/2006/relationships/font" Target="fonts/CormorantGaramondSemiBold-italic.fntdata"/><Relationship Id="rId46" Type="http://schemas.openxmlformats.org/officeDocument/2006/relationships/font" Target="fonts/CormorantGaramond-bold.fntdata"/><Relationship Id="rId45" Type="http://schemas.openxmlformats.org/officeDocument/2006/relationships/font" Target="fonts/CormorantGaramo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rmorantGaramond-boldItalic.fntdata"/><Relationship Id="rId47" Type="http://schemas.openxmlformats.org/officeDocument/2006/relationships/font" Target="fonts/CormorantGaramond-italic.fntdata"/><Relationship Id="rId49" Type="http://schemas.openxmlformats.org/officeDocument/2006/relationships/font" Target="fonts/CormorantGaramon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aleway-regular.fntdata"/><Relationship Id="rId36" Type="http://schemas.openxmlformats.org/officeDocument/2006/relationships/slide" Target="slides/slide31.xml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rmorantGaramondMedium-italic.fntdata"/><Relationship Id="rId50" Type="http://schemas.openxmlformats.org/officeDocument/2006/relationships/font" Target="fonts/CormorantGaramondMedium-bold.fntdata"/><Relationship Id="rId53" Type="http://schemas.openxmlformats.org/officeDocument/2006/relationships/font" Target="fonts/OpenSansLight-regular.fntdata"/><Relationship Id="rId52" Type="http://schemas.openxmlformats.org/officeDocument/2006/relationships/font" Target="fonts/CormorantGaramond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Light-italic.fntdata"/><Relationship Id="rId10" Type="http://schemas.openxmlformats.org/officeDocument/2006/relationships/slide" Target="slides/slide5.xml"/><Relationship Id="rId54" Type="http://schemas.openxmlformats.org/officeDocument/2006/relationships/font" Target="fonts/OpenSansLight-bold.fntdata"/><Relationship Id="rId13" Type="http://schemas.openxmlformats.org/officeDocument/2006/relationships/slide" Target="slides/slide8.xml"/><Relationship Id="rId57" Type="http://schemas.openxmlformats.org/officeDocument/2006/relationships/font" Target="fonts/OpenSans-regular.fntdata"/><Relationship Id="rId12" Type="http://schemas.openxmlformats.org/officeDocument/2006/relationships/slide" Target="slides/slide7.xml"/><Relationship Id="rId56" Type="http://schemas.openxmlformats.org/officeDocument/2006/relationships/font" Target="fonts/OpenSans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italic.fntdata"/><Relationship Id="rId14" Type="http://schemas.openxmlformats.org/officeDocument/2006/relationships/slide" Target="slides/slide9.xml"/><Relationship Id="rId58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ad00c461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ad00c461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ad00c461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ad00c461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ad00c461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ad00c461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ad00c461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ad00c461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ad00c461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ad00c461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ad00c461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ad00c461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ad00c461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ad00c461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ad00c461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ad00c461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d00c461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ad00c461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ad00c461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ad00c461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ad00c46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ad00c46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ad00c461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ad00c461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ad00c461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ad00c461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ad00c461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ad00c461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ad00c461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ad00c461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ad00c461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ad00c461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ad00c461c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ad00c461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ad00c461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ad00c461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ad00c461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ad00c461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ad00c461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ad00c461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ad00c461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ad00c461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ad00c46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ad00c46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ad00c461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ad00c461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acc5af17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acc5af17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ad00c461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ad00c46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ad00c461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ad00c461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ad00c461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ad00c461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ad00c461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ad00c461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ad00c461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ad00c461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ad00c461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ad00c461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59113" l="0" r="0" t="0"/>
          <a:stretch/>
        </p:blipFill>
        <p:spPr>
          <a:xfrm>
            <a:off x="0" y="2651100"/>
            <a:ext cx="9144000" cy="2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4256800" y="264475"/>
            <a:ext cx="4412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256700" y="2067725"/>
            <a:ext cx="4412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15626" l="0" r="57757" t="0"/>
          <a:stretch/>
        </p:blipFill>
        <p:spPr>
          <a:xfrm>
            <a:off x="0" y="0"/>
            <a:ext cx="38625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59113" l="0" r="0" t="0"/>
          <a:stretch/>
        </p:blipFill>
        <p:spPr>
          <a:xfrm>
            <a:off x="5725" y="2651100"/>
            <a:ext cx="9144000" cy="2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5"/>
          <p:cNvCxnSpPr>
            <a:stCxn id="27" idx="4"/>
            <a:endCxn id="28" idx="0"/>
          </p:cNvCxnSpPr>
          <p:nvPr/>
        </p:nvCxnSpPr>
        <p:spPr>
          <a:xfrm>
            <a:off x="1178925" y="2102500"/>
            <a:ext cx="0" cy="200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1114425" y="1973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255350" y="18206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is a GIS?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255350" y="23600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applications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255350" y="28994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models and data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8" name="Google Shape;38;p5"/>
          <p:cNvSpPr txBox="1"/>
          <p:nvPr/>
        </p:nvSpPr>
        <p:spPr>
          <a:xfrm>
            <a:off x="255350" y="34388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Computing technologies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255350" y="39602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makes spatial special?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6"/>
          <p:cNvCxnSpPr>
            <a:stCxn id="43" idx="4"/>
            <a:endCxn id="44" idx="0"/>
          </p:cNvCxnSpPr>
          <p:nvPr/>
        </p:nvCxnSpPr>
        <p:spPr>
          <a:xfrm>
            <a:off x="1178925" y="2102500"/>
            <a:ext cx="0" cy="200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6"/>
          <p:cNvSpPr/>
          <p:nvPr/>
        </p:nvSpPr>
        <p:spPr>
          <a:xfrm>
            <a:off x="1114425" y="1973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255350" y="18206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is a GIS?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255350" y="23600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applications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255350" y="28994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models and data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255350" y="34388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Computing technologies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255350" y="39602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makes spatial special?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1644650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5360175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>
            <a:stCxn id="60" idx="4"/>
            <a:endCxn id="61" idx="0"/>
          </p:cNvCxnSpPr>
          <p:nvPr/>
        </p:nvCxnSpPr>
        <p:spPr>
          <a:xfrm>
            <a:off x="1178925" y="2102500"/>
            <a:ext cx="0" cy="200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/>
          <p:nvPr/>
        </p:nvSpPr>
        <p:spPr>
          <a:xfrm>
            <a:off x="1114425" y="1973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255350" y="18206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is a GIS?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6" name="Google Shape;66;p7"/>
          <p:cNvSpPr txBox="1"/>
          <p:nvPr/>
        </p:nvSpPr>
        <p:spPr>
          <a:xfrm>
            <a:off x="255350" y="23600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applications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255350" y="28994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models and data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8" name="Google Shape;68;p7"/>
          <p:cNvSpPr txBox="1"/>
          <p:nvPr/>
        </p:nvSpPr>
        <p:spPr>
          <a:xfrm>
            <a:off x="255350" y="34388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Computing technologies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255350" y="39602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makes spatial special?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70" name="Google Shape;70;p7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">
  <p:cSld name="MAIN_POINT">
    <p:bg>
      <p:bgPr>
        <a:solidFill>
          <a:schemeClr val="accent4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"/>
              <a:buNone/>
              <a:defRPr b="1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15100" y="1152475"/>
            <a:ext cx="7217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morant Garamond Medium"/>
              <a:buChar char="●"/>
              <a:defRPr sz="18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●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●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684050" y="4760150"/>
            <a:ext cx="7148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Duckham, Sun, Worboys (2024) GIS: A Computing Perspective, Third Edition, CRC Press </a:t>
            </a:r>
            <a:endParaRPr sz="9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gisacp.duckham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Chapter 1:</a:t>
            </a:r>
            <a:br>
              <a:rPr lang="en-GB"/>
            </a:br>
            <a:r>
              <a:rPr lang="en-GB"/>
              <a:t>Introduction</a:t>
            </a:r>
            <a:endParaRPr/>
          </a:p>
        </p:txBody>
      </p:sp>
      <p:sp>
        <p:nvSpPr>
          <p:cNvPr id="82" name="Google Shape;82;p10"/>
          <p:cNvSpPr txBox="1"/>
          <p:nvPr/>
        </p:nvSpPr>
        <p:spPr>
          <a:xfrm>
            <a:off x="428625" y="1785950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Distributed</a:t>
            </a:r>
            <a:r>
              <a:rPr lang="en-GB"/>
              <a:t> data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1621775" y="1152475"/>
            <a:ext cx="232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distributed tourist information system capable of combining multiple information sources in a smartphone app </a:t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400" y="1168163"/>
            <a:ext cx="4873274" cy="338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Terrain</a:t>
            </a:r>
            <a:r>
              <a:rPr lang="en-GB"/>
              <a:t> analysis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Siting an opencast mine to minimize visual pollution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325" y="2506910"/>
            <a:ext cx="2683727" cy="204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470" y="659199"/>
            <a:ext cx="3895818" cy="204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849" y="2672638"/>
            <a:ext cx="3893053" cy="2045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Layer-based</a:t>
            </a:r>
            <a:r>
              <a:rPr lang="en-GB"/>
              <a:t> analysis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Identifying sites for extraction of </a:t>
            </a:r>
            <a:r>
              <a:rPr lang="en-GB"/>
              <a:t>mineral</a:t>
            </a:r>
            <a:r>
              <a:rPr lang="en-GB"/>
              <a:t> ore deposits</a:t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476" y="662359"/>
            <a:ext cx="3326176" cy="3980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</a:t>
            </a:r>
            <a:r>
              <a:rPr lang="en-GB"/>
              <a:t> analysis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Locating a new </a:t>
            </a:r>
            <a:r>
              <a:rPr lang="en-GB"/>
              <a:t>clinic</a:t>
            </a:r>
            <a:r>
              <a:rPr lang="en-GB"/>
              <a:t> in an accessible location in The Potteries</a:t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850" y="1919550"/>
            <a:ext cx="3724002" cy="31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275" y="1000078"/>
            <a:ext cx="3650426" cy="303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Spatiotemporal</a:t>
            </a:r>
            <a:r>
              <a:rPr lang="en-GB"/>
              <a:t> analysis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Tracking changes over time in land and land usage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658" y="1300150"/>
            <a:ext cx="3940013" cy="2707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001" y="2050275"/>
            <a:ext cx="3999826" cy="2707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3"/>
          <p:cNvSpPr txBox="1"/>
          <p:nvPr/>
        </p:nvSpPr>
        <p:spPr>
          <a:xfrm>
            <a:off x="6092675" y="899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Image source: Ordnance Survey</a:t>
            </a:r>
            <a:endParaRPr sz="1000"/>
          </a:p>
        </p:txBody>
      </p:sp>
      <p:sp>
        <p:nvSpPr>
          <p:cNvPr id="184" name="Google Shape;184;p23"/>
          <p:cNvSpPr txBox="1"/>
          <p:nvPr/>
        </p:nvSpPr>
        <p:spPr>
          <a:xfrm>
            <a:off x="5650713" y="4445700"/>
            <a:ext cx="6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1924</a:t>
            </a:r>
            <a:endParaRPr sz="1000"/>
          </a:p>
        </p:txBody>
      </p:sp>
      <p:sp>
        <p:nvSpPr>
          <p:cNvPr id="185" name="Google Shape;185;p23"/>
          <p:cNvSpPr txBox="1"/>
          <p:nvPr/>
        </p:nvSpPr>
        <p:spPr>
          <a:xfrm>
            <a:off x="6296613" y="3960000"/>
            <a:ext cx="6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1878</a:t>
            </a:r>
            <a:endParaRPr sz="1000"/>
          </a:p>
        </p:txBody>
      </p:sp>
      <p:sp>
        <p:nvSpPr>
          <p:cNvPr id="186" name="Google Shape;186;p23"/>
          <p:cNvSpPr/>
          <p:nvPr/>
        </p:nvSpPr>
        <p:spPr>
          <a:xfrm rot="10800000">
            <a:off x="5532213" y="3910025"/>
            <a:ext cx="764400" cy="693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 twins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Digital representations of the physical world for smart cities</a:t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00" y="1114425"/>
            <a:ext cx="4773276" cy="35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1.3</a:t>
            </a:r>
            <a:endParaRPr/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GIS models and data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Models, information, and data</a:t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075" y="1878151"/>
            <a:ext cx="6381525" cy="26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Information = data + context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Raster and vector</a:t>
            </a:r>
            <a:r>
              <a:rPr lang="en-GB"/>
              <a:t> data</a:t>
            </a:r>
            <a:endParaRPr/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1933813" y="3675175"/>
            <a:ext cx="300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Raster </a:t>
            </a:r>
            <a:r>
              <a:rPr lang="en-GB"/>
              <a:t>data is structured as an array or grid of cells, referred to as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pixels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950" y="1153245"/>
            <a:ext cx="2896036" cy="252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052" y="1142250"/>
            <a:ext cx="2936997" cy="25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5329250" y="3675175"/>
            <a:ext cx="30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Vector</a:t>
            </a:r>
            <a:r>
              <a:rPr lang="en-GB"/>
              <a:t> data is structured as points and line segments defined by end-points (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vectors</a:t>
            </a:r>
            <a:r>
              <a:rPr lang="en-GB"/>
              <a:t>)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Spatial data retrieval</a:t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Retrieve the town that contains the lat-long coordinate location 53.0280, -2.1747 (a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point query</a:t>
            </a:r>
            <a:r>
              <a:rPr lang="en-GB"/>
              <a:t>, answer “Hanley”).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Retrieve names and addresses of all potteries that lie outside built-up areas (a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region query</a:t>
            </a:r>
            <a:r>
              <a:rPr lang="en-GB"/>
              <a:t>, answer “Wedgwood Pottery Centre”).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Retrieve the closest pottery to Minton Pottery (a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nearest neighbor query</a:t>
            </a:r>
            <a:r>
              <a:rPr lang="en-GB"/>
              <a:t>, answer “Spode Pottery”).</a:t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848" y="496475"/>
            <a:ext cx="3462401" cy="41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ctrTitle"/>
          </p:nvPr>
        </p:nvSpPr>
        <p:spPr>
          <a:xfrm>
            <a:off x="4256800" y="264475"/>
            <a:ext cx="4412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4256700" y="2067725"/>
            <a:ext cx="4412700" cy="25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define and describe the main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functions of a GIS</a:t>
            </a:r>
            <a:r>
              <a:rPr lang="en-GB"/>
              <a:t> and discuss example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applications</a:t>
            </a:r>
            <a:r>
              <a:rPr lang="en-GB"/>
              <a:t> of the technology;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summarize the key features of the general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computing technologies</a:t>
            </a:r>
            <a:r>
              <a:rPr lang="en-GB"/>
              <a:t> that underpin any GIS;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explain the particular importance of the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database</a:t>
            </a:r>
            <a:r>
              <a:rPr lang="en-GB"/>
              <a:t>, which lies at the heart of every GIS; and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reflect on what makes GIS special, and more generally on why “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spatial is special</a:t>
            </a:r>
            <a:r>
              <a:rPr lang="en-GB"/>
              <a:t>”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1.4</a:t>
            </a:r>
            <a:endParaRPr/>
          </a:p>
        </p:txBody>
      </p:sp>
      <p:sp>
        <p:nvSpPr>
          <p:cNvPr id="232" name="Google Shape;232;p29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Computing technologies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Processing and control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1622000" y="1152475"/>
            <a:ext cx="36573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Processing of data in the computer hardware is handled by the central processing unit (CPU):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The control unit is responsible for the controlling, managing, and allocating resources.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The ALU (arithmetic/logic unit) is responsible for the actual processing functions.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instruction cycle involves four steps: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retrieve an instruction from storage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decode the stored instruction to determine what operation must be performed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execute the operation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store the result</a:t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299" y="1068424"/>
            <a:ext cx="3539527" cy="359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Storage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1622000" y="1152475"/>
            <a:ext cx="35001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Primary s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torage</a:t>
            </a:r>
            <a:r>
              <a:rPr lang="en-GB"/>
              <a:t> that can be directly manipulated by the CPU: relatively expensive and generally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volatile</a:t>
            </a:r>
            <a:r>
              <a:rPr lang="en-GB"/>
              <a:t> (stored data is lost when the power to the storage device is turned off).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Secondary storage</a:t>
            </a:r>
            <a:r>
              <a:rPr lang="en-GB"/>
              <a:t> that can be accessed only indirectly by the CPU: relatively cheaper than primary storage and normally non-volatile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Tertiary storage</a:t>
            </a:r>
            <a:r>
              <a:rPr lang="en-GB"/>
              <a:t> used to archive huge volumes of data that will be accessed only infrequently: the cheapest of all storage and always non-volatile.</a:t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75" y="1232475"/>
            <a:ext cx="3768799" cy="32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 communication</a:t>
            </a:r>
            <a:endParaRPr/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1622000" y="1152475"/>
            <a:ext cx="31071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All communication networks use electromagnetic (EM) radiation as 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carrier wave</a:t>
            </a:r>
            <a:r>
              <a:rPr lang="en-GB"/>
              <a:t> to propagate signals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frequency</a:t>
            </a:r>
            <a:r>
              <a:rPr lang="en-GB"/>
              <a:t> of the carrier wave is the number of cycles a wave completes per unit time.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Frequency is inversely proportional to the carrier wave's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wavelength</a:t>
            </a:r>
            <a:r>
              <a:rPr lang="en-GB"/>
              <a:t>: the length of each cycle.</a:t>
            </a:r>
            <a:r>
              <a:rPr lang="en-GB"/>
              <a:t>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Shorter wavelengths can carry more data than radiation with a longer wavelength.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However, shorter wavelength EM signals degrade more quickly than longer wavelengths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range of wavelengths or frequencies available for data transmission is called the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bandwidth</a:t>
            </a:r>
            <a:r>
              <a:rPr lang="en-GB"/>
              <a:t> </a:t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050" y="1687550"/>
            <a:ext cx="4080950" cy="252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ommunication networks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1622000" y="1152475"/>
            <a:ext cx="2621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WAN (wide area network): operates over large-scale geographical regions, such as states and countries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LAN (local area network): connects groups of computers over medium- to small-scale geographical regions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PAN (personal area network): operates over very small geographic or sub geographic areas, typically only a few meters in size.</a:t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175" y="1430750"/>
            <a:ext cx="4629848" cy="30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1.5</a:t>
            </a:r>
            <a:endParaRPr/>
          </a:p>
        </p:txBody>
      </p:sp>
      <p:sp>
        <p:nvSpPr>
          <p:cNvPr id="270" name="Google Shape;270;p3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makes spatial special?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 1: Structure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1622000" y="1152475"/>
            <a:ext cx="35502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</a:t>
            </a:r>
            <a:r>
              <a:rPr lang="en-GB"/>
              <a:t>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structure</a:t>
            </a:r>
            <a:r>
              <a:rPr lang="en-GB"/>
              <a:t> of spatial information is different to other types of data and requires special handling. </a:t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51102" l="32417" r="27762" t="0"/>
          <a:stretch/>
        </p:blipFill>
        <p:spPr>
          <a:xfrm>
            <a:off x="5100650" y="1264850"/>
            <a:ext cx="3671875" cy="348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 2: Dynamism</a:t>
            </a:r>
            <a:endParaRPr/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1622000" y="1152475"/>
            <a:ext cx="35502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Our geographical world is ever-changing.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Static “snapshots” are adequate for some purposes.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Dynamism</a:t>
            </a:r>
            <a:r>
              <a:rPr lang="en-GB"/>
              <a:t> acknowledges the need for more sophisticated, integrated spatiotemporal concepts and techniques in many cases.</a:t>
            </a:r>
            <a:endParaRPr/>
          </a:p>
        </p:txBody>
      </p:sp>
      <p:sp>
        <p:nvSpPr>
          <p:cNvPr id="285" name="Google Shape;285;p36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3">
            <a:alphaModFix/>
          </a:blip>
          <a:srcRect b="40297" l="-4535" r="64715" t="14552"/>
          <a:stretch/>
        </p:blipFill>
        <p:spPr>
          <a:xfrm>
            <a:off x="5100650" y="1264850"/>
            <a:ext cx="3671875" cy="32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 3: Interfaces</a:t>
            </a:r>
            <a:endParaRPr/>
          </a:p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1622000" y="1152475"/>
            <a:ext cx="35502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Spatial data and GIS technology pervade almost every aspect of our lives today, from the biggest decisions of governments about how to respond to a global pandemic, to the smallest decisions about where to have lunch.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connection between data and decisions is provided by an increasingly wide variety of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interfaces</a:t>
            </a:r>
            <a:r>
              <a:rPr lang="en-GB"/>
              <a:t>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To help people make the best possible decisions with the available data, those interfaces require careful and deliberate design.</a:t>
            </a:r>
            <a:endParaRPr/>
          </a:p>
        </p:txBody>
      </p:sp>
      <p:sp>
        <p:nvSpPr>
          <p:cNvPr id="293" name="Google Shape;293;p37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 b="-3156" l="15143" r="45036" t="58005"/>
          <a:stretch/>
        </p:blipFill>
        <p:spPr>
          <a:xfrm>
            <a:off x="5100650" y="1264850"/>
            <a:ext cx="3671875" cy="32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 4: Cognition</a:t>
            </a:r>
            <a:endParaRPr/>
          </a:p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1622000" y="1152475"/>
            <a:ext cx="35502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Humans have evolved specialized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cognitive</a:t>
            </a:r>
            <a:r>
              <a:rPr lang="en-GB"/>
              <a:t> capabilities for understanding and processing information about space.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Effective collaboration between humans and GIS involves acknowledging their complementary strengths and weaknesses.</a:t>
            </a: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 b="-2853" l="48922" r="11257" t="57702"/>
          <a:stretch/>
        </p:blipFill>
        <p:spPr>
          <a:xfrm>
            <a:off x="5100650" y="1264850"/>
            <a:ext cx="3671875" cy="32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1.1</a:t>
            </a:r>
            <a:endParaRPr/>
          </a:p>
        </p:txBody>
      </p:sp>
      <p:sp>
        <p:nvSpPr>
          <p:cNvPr id="94" name="Google Shape;94;p1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GIS?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 5: Uncertainty</a:t>
            </a:r>
            <a:endParaRPr/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1622000" y="1152475"/>
            <a:ext cx="35502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U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ncertainty</a:t>
            </a:r>
            <a:r>
              <a:rPr lang="en-GB"/>
              <a:t> is endemic in spatial data about that world.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can never rely on spatial data with complete certainty.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Working with uncertainty required techniques for managing and learning from uncertainty, just as much as reducing or expunging uncertainty</a:t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10" name="Google Shape;310;p39"/>
          <p:cNvPicPr preferRelativeResize="0"/>
          <p:nvPr/>
        </p:nvPicPr>
        <p:blipFill rotWithShape="1">
          <a:blip r:embed="rId3">
            <a:alphaModFix/>
          </a:blip>
          <a:srcRect b="41173" l="66817" r="-6637" t="13676"/>
          <a:stretch/>
        </p:blipFill>
        <p:spPr>
          <a:xfrm>
            <a:off x="5100650" y="1264850"/>
            <a:ext cx="3671875" cy="32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Acknowledgments</a:t>
            </a:r>
            <a:endParaRPr/>
          </a:p>
        </p:txBody>
      </p:sp>
      <p:sp>
        <p:nvSpPr>
          <p:cNvPr id="316" name="Google Shape;316;p40"/>
          <p:cNvSpPr txBox="1"/>
          <p:nvPr/>
        </p:nvSpPr>
        <p:spPr>
          <a:xfrm>
            <a:off x="428625" y="1785950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17" name="Google Shape;317;p40"/>
          <p:cNvSpPr txBox="1"/>
          <p:nvPr/>
        </p:nvSpPr>
        <p:spPr>
          <a:xfrm>
            <a:off x="2357550" y="3028950"/>
            <a:ext cx="644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Book website: </a:t>
            </a:r>
            <a:r>
              <a:rPr lang="en-GB" sz="1800" u="sng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http://gisacp.duckham.org</a:t>
            </a: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</a:t>
            </a:r>
            <a:b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</a:b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All images: GIS: A Computing Perspective 3e, unless otherwise stated </a:t>
            </a:r>
            <a:endParaRPr sz="1800">
              <a:solidFill>
                <a:schemeClr val="l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Artwork: Lou Bloomer</a:t>
            </a:r>
            <a:endParaRPr sz="1800">
              <a:solidFill>
                <a:schemeClr val="l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GIS?</a:t>
            </a:r>
            <a:endParaRPr/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information system</a:t>
            </a:r>
            <a:r>
              <a:rPr lang="en-GB"/>
              <a:t> is an association of people, machines, data, and procedures working together to collect, manage, analyze, and distribute information of importance to individuals or organizations.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 GIS is a special type of information system concerned with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geographically</a:t>
            </a:r>
            <a:r>
              <a:rPr lang="en-GB"/>
              <a:t> referenced data.</a:t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1114425" y="19735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“shape” of GIS</a:t>
            </a:r>
            <a:endParaRPr/>
          </a:p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1622000" y="1152475"/>
            <a:ext cx="260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storage and retrieval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analysis and processing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capture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sharing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Modeling, interaction, and user functions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1114425" y="19735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200" y="700075"/>
            <a:ext cx="4594350" cy="402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1.2</a:t>
            </a:r>
            <a:endParaRPr/>
          </a:p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GIS applications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GIS applications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application types include: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Resources inventory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Network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Distributed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Terrain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Layer-based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Location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Spatiotemporal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Digital twins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inventory</a:t>
            </a:r>
            <a:endParaRPr/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</a:t>
            </a:r>
            <a:r>
              <a:rPr lang="en-GB"/>
              <a:t>tourist</a:t>
            </a:r>
            <a:r>
              <a:rPr lang="en-GB"/>
              <a:t> information system with significant places of interest</a:t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0" y="798600"/>
            <a:ext cx="3150348" cy="377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analysis</a:t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Planning an efficient tour of The Potteries region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0" y="794086"/>
            <a:ext cx="3150349" cy="3774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ISACP3e">
  <a:themeElements>
    <a:clrScheme name="Plum">
      <a:dk1>
        <a:srgbClr val="6C40F5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711D4D"/>
      </a:accent2>
      <a:accent3>
        <a:srgbClr val="302161"/>
      </a:accent3>
      <a:accent4>
        <a:srgbClr val="916AA6"/>
      </a:accent4>
      <a:accent5>
        <a:srgbClr val="C87CA7"/>
      </a:accent5>
      <a:accent6>
        <a:srgbClr val="7F72AB"/>
      </a:accent6>
      <a:hlink>
        <a:srgbClr val="3E3EA1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